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8" r:id="rId2"/>
    <p:sldId id="264" r:id="rId3"/>
    <p:sldId id="277" r:id="rId4"/>
    <p:sldId id="309" r:id="rId5"/>
    <p:sldId id="308" r:id="rId6"/>
    <p:sldId id="310" r:id="rId7"/>
    <p:sldId id="307" r:id="rId8"/>
    <p:sldId id="311" r:id="rId9"/>
    <p:sldId id="312" r:id="rId10"/>
    <p:sldId id="304" r:id="rId11"/>
    <p:sldId id="313" r:id="rId12"/>
    <p:sldId id="305" r:id="rId13"/>
    <p:sldId id="314" r:id="rId14"/>
    <p:sldId id="306" r:id="rId15"/>
    <p:sldId id="300" r:id="rId16"/>
    <p:sldId id="302" r:id="rId17"/>
    <p:sldId id="303" r:id="rId18"/>
    <p:sldId id="301" r:id="rId19"/>
    <p:sldId id="261" r:id="rId20"/>
    <p:sldId id="283" r:id="rId21"/>
    <p:sldId id="315" r:id="rId2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8FAFC"/>
    <a:srgbClr val="0066CC"/>
    <a:srgbClr val="005AB4"/>
    <a:srgbClr val="0180FF"/>
    <a:srgbClr val="2592FF"/>
    <a:srgbClr val="33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8477" autoAdjust="0"/>
    <p:restoredTop sz="94897" autoAdjust="0"/>
  </p:normalViewPr>
  <p:slideViewPr>
    <p:cSldViewPr>
      <p:cViewPr varScale="1">
        <p:scale>
          <a:sx n="66" d="100"/>
          <a:sy n="66" d="100"/>
        </p:scale>
        <p:origin x="-16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8A04BD-686F-440F-83F5-DBE3742C1AB5}" type="datetimeFigureOut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C17BA5E-FF0F-43A6-998E-CB5189EEC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12344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9782F-EAF1-4411-AC98-F947753C1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9029001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82247-9E26-4777-AA11-8F0B42B14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58864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D6612-646A-46FF-B624-E57A20A34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932154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6F664-9BE9-4707-AC85-3F36CEC95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1313254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4BB43-3D07-4D12-9FCC-985058D7A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6103446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65678-2787-42FD-9FA0-FACE550C9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776319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7F3E5-ACB1-464D-94EE-FBE3B591D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6696172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0C3D9-9E29-4FB7-AE3A-0F40C2C16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4673568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153634"/>
      </p:ext>
    </p:extLst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BE220F-A996-48A7-B024-5043F9554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wedge/>
  </p:transition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-learning.ob.tc/images/frontpageboxmedium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70mb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/>
          </p:cNvSpPr>
          <p:nvPr/>
        </p:nvSpPr>
        <p:spPr bwMode="auto">
          <a:xfrm>
            <a:off x="2124075" y="2276475"/>
            <a:ext cx="684041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/>
            <a:r>
              <a:rPr lang="en-US" sz="4400" b="1" dirty="0" smtClean="0">
                <a:solidFill>
                  <a:schemeClr val="bg1"/>
                </a:solidFill>
              </a:rPr>
              <a:t>WEB-</a:t>
            </a:r>
            <a:r>
              <a:rPr lang="ru-RU" sz="4400" b="1" dirty="0" smtClean="0">
                <a:solidFill>
                  <a:schemeClr val="bg1"/>
                </a:solidFill>
              </a:rPr>
              <a:t>САЙТ – </a:t>
            </a:r>
          </a:p>
          <a:p>
            <a:pPr algn="l"/>
            <a:r>
              <a:rPr lang="ru-RU" sz="3600" b="1" dirty="0" smtClean="0">
                <a:solidFill>
                  <a:schemeClr val="bg1"/>
                </a:solidFill>
              </a:rPr>
              <a:t>ГИПЕРСТРУКТУРА ДАННЫХ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099" name="Подзаголовок 2"/>
          <p:cNvSpPr>
            <a:spLocks/>
          </p:cNvSpPr>
          <p:nvPr/>
        </p:nvSpPr>
        <p:spPr bwMode="auto">
          <a:xfrm>
            <a:off x="2051050" y="4005263"/>
            <a:ext cx="6481763" cy="208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ТЕХНОЛОГИЯ ИСПОЛЬЗОВАНИЯ И РАЗРАБОТКИ ИНФОРМАЦИОННЫХ СИСТЕМ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93529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/>
            <a:r>
              <a:rPr lang="ru-RU" sz="4400" b="1" dirty="0" smtClean="0">
                <a:solidFill>
                  <a:schemeClr val="bg1"/>
                </a:solidFill>
                <a:latin typeface="Calibri" pitchFamily="34" charset="0"/>
              </a:rPr>
              <a:t>Повторение:</a:t>
            </a:r>
            <a:endParaRPr lang="ru-RU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291" name="Объект 4"/>
          <p:cNvSpPr>
            <a:spLocks/>
          </p:cNvSpPr>
          <p:nvPr/>
        </p:nvSpPr>
        <p:spPr bwMode="auto">
          <a:xfrm>
            <a:off x="323850" y="1052513"/>
            <a:ext cx="8362950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en-US" sz="3200" b="1" dirty="0" smtClean="0"/>
              <a:t>WWW</a:t>
            </a:r>
            <a:endParaRPr lang="ru-RU" sz="3200" b="1" dirty="0" smtClean="0"/>
          </a:p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en-US" sz="3200" b="1" dirty="0" smtClean="0"/>
              <a:t>URL</a:t>
            </a:r>
            <a:endParaRPr lang="ru-RU" sz="3200" b="1" dirty="0"/>
          </a:p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en-US" sz="3200" b="1" dirty="0"/>
              <a:t>Web-</a:t>
            </a:r>
            <a:r>
              <a:rPr lang="ru-RU" sz="3200" b="1" dirty="0"/>
              <a:t>страница</a:t>
            </a:r>
          </a:p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en-US" sz="3200" b="1" dirty="0"/>
              <a:t>Web-</a:t>
            </a:r>
            <a:r>
              <a:rPr lang="ru-RU" sz="3200" b="1" dirty="0"/>
              <a:t>сервер</a:t>
            </a:r>
          </a:p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en-US" sz="3200" b="1" dirty="0"/>
              <a:t>Web-</a:t>
            </a:r>
            <a:r>
              <a:rPr lang="ru-RU" sz="3200" b="1" dirty="0"/>
              <a:t>сайт</a:t>
            </a:r>
          </a:p>
          <a:p>
            <a:pPr marL="182563" indent="350838" algn="l">
              <a:lnSpc>
                <a:spcPct val="120000"/>
              </a:lnSpc>
              <a:buFontTx/>
              <a:buChar char="•"/>
              <a:defRPr/>
            </a:pPr>
            <a:r>
              <a:rPr lang="ru-RU" sz="3200" b="1" dirty="0" smtClean="0"/>
              <a:t>гиперссылка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260648"/>
            <a:ext cx="8507288" cy="5616401"/>
          </a:xfrm>
        </p:spPr>
        <p:txBody>
          <a:bodyPr/>
          <a:lstStyle/>
          <a:p>
            <a:r>
              <a:rPr lang="ru-RU" sz="2600" b="1" dirty="0"/>
              <a:t>Всемирная паутина </a:t>
            </a:r>
            <a:r>
              <a:rPr lang="ru-RU" sz="2600" dirty="0"/>
              <a:t>(англ. </a:t>
            </a:r>
            <a:r>
              <a:rPr lang="ru-RU" sz="2600" dirty="0" err="1"/>
              <a:t>World</a:t>
            </a:r>
            <a:r>
              <a:rPr lang="ru-RU" sz="2600" dirty="0"/>
              <a:t> </a:t>
            </a:r>
            <a:r>
              <a:rPr lang="ru-RU" sz="2600" dirty="0" err="1"/>
              <a:t>Wide</a:t>
            </a:r>
            <a:r>
              <a:rPr lang="ru-RU" sz="2600" dirty="0"/>
              <a:t> </a:t>
            </a:r>
            <a:r>
              <a:rPr lang="ru-RU" sz="2600" dirty="0" err="1"/>
              <a:t>Web</a:t>
            </a:r>
            <a:r>
              <a:rPr lang="ru-RU" sz="2600" dirty="0"/>
              <a:t>) — распределённая система, предоставляющая доступ к связанным между собой документам, расположенным на различных компьютерах, подключенных к Интернету. Для обозначения Всемирной паутины также используют слово веб (англ. </a:t>
            </a:r>
            <a:r>
              <a:rPr lang="ru-RU" sz="2600" b="1" dirty="0" err="1"/>
              <a:t>web</a:t>
            </a:r>
            <a:r>
              <a:rPr lang="ru-RU" sz="2600" dirty="0"/>
              <a:t> «паутина») и аббревиатуру </a:t>
            </a:r>
            <a:r>
              <a:rPr lang="ru-RU" sz="2600" b="1" dirty="0"/>
              <a:t>WWW</a:t>
            </a:r>
            <a:r>
              <a:rPr lang="ru-RU" sz="2600" dirty="0" smtClean="0"/>
              <a:t>.</a:t>
            </a:r>
          </a:p>
          <a:p>
            <a:endParaRPr lang="ru-RU" sz="800" dirty="0" smtClean="0"/>
          </a:p>
          <a:p>
            <a:r>
              <a:rPr lang="ru-RU" sz="2600" b="1" dirty="0"/>
              <a:t>URL - Единый указатель ресурсов (</a:t>
            </a:r>
            <a:r>
              <a:rPr lang="ru-RU" sz="2600" b="1" dirty="0" err="1"/>
              <a:t>Uniform</a:t>
            </a:r>
            <a:r>
              <a:rPr lang="ru-RU" sz="2600" b="1" dirty="0"/>
              <a:t> </a:t>
            </a:r>
            <a:r>
              <a:rPr lang="ru-RU" sz="2600" b="1" dirty="0" err="1"/>
              <a:t>Resource</a:t>
            </a:r>
            <a:r>
              <a:rPr lang="ru-RU" sz="2600" b="1" dirty="0"/>
              <a:t> </a:t>
            </a:r>
            <a:r>
              <a:rPr lang="ru-RU" sz="2600" b="1" dirty="0" err="1"/>
              <a:t>Locator</a:t>
            </a:r>
            <a:r>
              <a:rPr lang="ru-RU" sz="2600" b="1" dirty="0"/>
              <a:t>) </a:t>
            </a:r>
            <a:r>
              <a:rPr lang="ru-RU" sz="2600" dirty="0"/>
              <a:t>— единообразный определитель местонахождения ресурса. Ранее назывался </a:t>
            </a:r>
            <a:r>
              <a:rPr lang="ru-RU" sz="2600" dirty="0" err="1"/>
              <a:t>Universal</a:t>
            </a:r>
            <a:r>
              <a:rPr lang="ru-RU" sz="2600" dirty="0"/>
              <a:t> </a:t>
            </a:r>
            <a:r>
              <a:rPr lang="ru-RU" sz="2600" dirty="0" err="1"/>
              <a:t>Resource</a:t>
            </a:r>
            <a:r>
              <a:rPr lang="ru-RU" sz="2600" dirty="0"/>
              <a:t> </a:t>
            </a:r>
            <a:r>
              <a:rPr lang="ru-RU" sz="2600" dirty="0" err="1"/>
              <a:t>Locator</a:t>
            </a:r>
            <a:r>
              <a:rPr lang="ru-RU" sz="2600" dirty="0"/>
              <a:t> — универсальный указатель ресурса. URL — это стандартизированный способ записи адреса ресурса в сети Интернет. </a:t>
            </a:r>
          </a:p>
          <a:p>
            <a:endParaRPr lang="en-US" sz="26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251520" y="260648"/>
            <a:ext cx="8507288" cy="561640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/>
              <a:t>Web-</a:t>
            </a:r>
            <a:r>
              <a:rPr lang="ru-RU" sz="2600" b="1" dirty="0" smtClean="0"/>
              <a:t>страница </a:t>
            </a:r>
            <a:r>
              <a:rPr lang="ru-RU" sz="2600" dirty="0" smtClean="0"/>
              <a:t>(документ) содержит самую разнообразную информацию, имеет собственный адрес и может иметь множество связей с другими страницами. </a:t>
            </a:r>
          </a:p>
          <a:p>
            <a:endParaRPr lang="ru-RU" sz="900" dirty="0" smtClean="0"/>
          </a:p>
          <a:p>
            <a:r>
              <a:rPr lang="en-US" sz="2600" b="1" dirty="0" smtClean="0"/>
              <a:t>Web-</a:t>
            </a:r>
            <a:r>
              <a:rPr lang="ru-RU" sz="2600" b="1" dirty="0" smtClean="0"/>
              <a:t>сайт </a:t>
            </a:r>
            <a:r>
              <a:rPr lang="ru-RU" sz="2600" dirty="0" smtClean="0"/>
              <a:t>совокупность взаимосвязанных страниц. </a:t>
            </a:r>
          </a:p>
          <a:p>
            <a:endParaRPr lang="ru-RU" sz="800" dirty="0" smtClean="0"/>
          </a:p>
          <a:p>
            <a:r>
              <a:rPr lang="en-US" sz="2600" b="1" dirty="0" smtClean="0"/>
              <a:t>Web-</a:t>
            </a:r>
            <a:r>
              <a:rPr lang="ru-RU" sz="2600" b="1" dirty="0" smtClean="0"/>
              <a:t>сервер </a:t>
            </a:r>
            <a:r>
              <a:rPr lang="ru-RU" sz="2600" dirty="0"/>
              <a:t>– это компьютер, на котором работает сервер - </a:t>
            </a:r>
            <a:r>
              <a:rPr lang="ru-RU" sz="2600" dirty="0" smtClean="0"/>
              <a:t>программа </a:t>
            </a:r>
            <a:r>
              <a:rPr lang="en-US" sz="2600" dirty="0" smtClean="0"/>
              <a:t>WWW</a:t>
            </a:r>
            <a:r>
              <a:rPr lang="ru-RU" sz="2600" dirty="0" smtClean="0"/>
              <a:t>. В его дисковой памяти хранятся </a:t>
            </a:r>
            <a:r>
              <a:rPr lang="en-US" sz="2600" dirty="0" smtClean="0"/>
              <a:t>Web-</a:t>
            </a:r>
            <a:r>
              <a:rPr lang="ru-RU" sz="2600" dirty="0" smtClean="0"/>
              <a:t>страницы.</a:t>
            </a:r>
            <a:endParaRPr lang="ru-RU" sz="2600" dirty="0"/>
          </a:p>
          <a:p>
            <a:endParaRPr lang="ru-RU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xmlns="" val="53500037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8507288" cy="5616401"/>
          </a:xfrm>
        </p:spPr>
        <p:txBody>
          <a:bodyPr/>
          <a:lstStyle/>
          <a:p>
            <a:r>
              <a:rPr lang="ru-RU" sz="2600" b="1" dirty="0" smtClean="0"/>
              <a:t>Гиперссылка</a:t>
            </a:r>
            <a:r>
              <a:rPr lang="ru-RU" sz="2600" dirty="0" smtClean="0"/>
              <a:t> </a:t>
            </a:r>
            <a:r>
              <a:rPr lang="ru-RU" sz="2600" dirty="0"/>
              <a:t>(англ. </a:t>
            </a:r>
            <a:r>
              <a:rPr lang="ru-RU" sz="2600" dirty="0" err="1"/>
              <a:t>hyperlink</a:t>
            </a:r>
            <a:r>
              <a:rPr lang="ru-RU" sz="2600" dirty="0"/>
              <a:t>) — часть гипертекстового документа, ссылающаяся на другой элемент в самом документе, на другой объект, расположенный на локальном диске или в компьютерной сети, либо на элементы этого объекта</a:t>
            </a:r>
            <a:r>
              <a:rPr lang="ru-RU" sz="2600" dirty="0" smtClean="0"/>
              <a:t>.</a:t>
            </a:r>
          </a:p>
          <a:p>
            <a:endParaRPr lang="ru-RU" sz="2600" dirty="0" smtClean="0"/>
          </a:p>
          <a:p>
            <a:pPr marL="0" indent="0"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&lt;a </a:t>
            </a:r>
            <a:r>
              <a:rPr lang="en-US" sz="2600" b="1" dirty="0" err="1" smtClean="0">
                <a:solidFill>
                  <a:srgbClr val="002060"/>
                </a:solidFill>
              </a:rPr>
              <a:t>href</a:t>
            </a:r>
            <a:r>
              <a:rPr lang="en-US" sz="2600" b="1" dirty="0">
                <a:solidFill>
                  <a:srgbClr val="002060"/>
                </a:solidFill>
              </a:rPr>
              <a:t>=“http://www.gm4.ru/”&gt;</a:t>
            </a:r>
            <a:r>
              <a:rPr lang="ru-RU" sz="2600" b="1" dirty="0" smtClean="0">
                <a:solidFill>
                  <a:srgbClr val="002060"/>
                </a:solidFill>
              </a:rPr>
              <a:t>Гимназия 4</a:t>
            </a:r>
            <a:r>
              <a:rPr lang="en-US" sz="2600" b="1" dirty="0" smtClean="0">
                <a:solidFill>
                  <a:srgbClr val="002060"/>
                </a:solidFill>
              </a:rPr>
              <a:t>&lt;/a&gt;</a:t>
            </a:r>
          </a:p>
          <a:p>
            <a:pPr marL="0" indent="0">
              <a:buNone/>
            </a:pPr>
            <a:r>
              <a:rPr lang="ru-RU" sz="2600" dirty="0" smtClean="0"/>
              <a:t>Внешняя гиперсвязь с другим сайтом</a:t>
            </a:r>
          </a:p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en-US" sz="2600" b="1" dirty="0">
                <a:solidFill>
                  <a:srgbClr val="002060"/>
                </a:solidFill>
              </a:rPr>
              <a:t>&lt;a </a:t>
            </a:r>
            <a:r>
              <a:rPr lang="en-US" sz="2600" b="1" dirty="0" err="1">
                <a:solidFill>
                  <a:srgbClr val="002060"/>
                </a:solidFill>
              </a:rPr>
              <a:t>href</a:t>
            </a:r>
            <a:r>
              <a:rPr lang="en-US" sz="2600" b="1" dirty="0" smtClean="0">
                <a:solidFill>
                  <a:srgbClr val="002060"/>
                </a:solidFill>
              </a:rPr>
              <a:t>=“raspisanie.html”&gt;</a:t>
            </a:r>
            <a:r>
              <a:rPr lang="ru-RU" sz="2600" b="1" dirty="0" smtClean="0">
                <a:solidFill>
                  <a:srgbClr val="002060"/>
                </a:solidFill>
              </a:rPr>
              <a:t>расписание уроков</a:t>
            </a:r>
            <a:r>
              <a:rPr lang="en-US" sz="2600" b="1" dirty="0" smtClean="0">
                <a:solidFill>
                  <a:srgbClr val="002060"/>
                </a:solidFill>
              </a:rPr>
              <a:t>&lt;/</a:t>
            </a:r>
            <a:r>
              <a:rPr lang="en-US" sz="2600" b="1" dirty="0">
                <a:solidFill>
                  <a:srgbClr val="002060"/>
                </a:solidFill>
              </a:rPr>
              <a:t>a&gt;</a:t>
            </a:r>
          </a:p>
          <a:p>
            <a:pPr marL="0" indent="0">
              <a:buNone/>
            </a:pPr>
            <a:r>
              <a:rPr lang="ru-RU" sz="2600" dirty="0" smtClean="0"/>
              <a:t>внутренняя </a:t>
            </a:r>
            <a:r>
              <a:rPr lang="ru-RU" sz="2600" dirty="0"/>
              <a:t>гиперсвязь </a:t>
            </a:r>
            <a:r>
              <a:rPr lang="ru-RU" sz="2600" dirty="0" smtClean="0"/>
              <a:t>с другой страницей сайта</a:t>
            </a:r>
            <a:endParaRPr lang="ru-RU" sz="2600" dirty="0"/>
          </a:p>
          <a:p>
            <a:pPr marL="0" indent="0">
              <a:buNone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366649812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196752"/>
            <a:ext cx="841121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>
                <a:latin typeface="+mn-lt"/>
                <a:cs typeface="+mn-cs"/>
              </a:rPr>
              <a:t>Оформление страниц становится своеобразным видом прикладного искусства. У него даже появилось свое  название – </a:t>
            </a:r>
            <a:r>
              <a:rPr lang="ru-RU" sz="2600" b="1" dirty="0" err="1">
                <a:latin typeface="+mn-lt"/>
                <a:cs typeface="+mn-cs"/>
              </a:rPr>
              <a:t>web</a:t>
            </a:r>
            <a:r>
              <a:rPr lang="ru-RU" sz="2600" b="1" dirty="0">
                <a:latin typeface="+mn-lt"/>
                <a:cs typeface="+mn-cs"/>
              </a:rPr>
              <a:t>-дизайн. </a:t>
            </a:r>
            <a:endParaRPr lang="ru-RU" sz="2600" b="1" dirty="0" smtClean="0">
              <a:latin typeface="+mn-lt"/>
              <a:cs typeface="+mn-cs"/>
            </a:endParaRPr>
          </a:p>
          <a:p>
            <a:endParaRPr lang="ru-RU" sz="2600" b="1" dirty="0">
              <a:latin typeface="+mn-lt"/>
              <a:cs typeface="+mn-cs"/>
            </a:endParaRPr>
          </a:p>
          <a:p>
            <a:pPr algn="just"/>
            <a:r>
              <a:rPr lang="ru-RU" sz="2600" dirty="0" smtClean="0">
                <a:latin typeface="+mn-lt"/>
                <a:cs typeface="+mn-cs"/>
              </a:rPr>
              <a:t>Однако </a:t>
            </a:r>
            <a:r>
              <a:rPr lang="ru-RU" sz="2600" dirty="0">
                <a:latin typeface="+mn-lt"/>
                <a:cs typeface="+mn-cs"/>
              </a:rPr>
              <a:t>каким бы хорошим </a:t>
            </a:r>
            <a:r>
              <a:rPr lang="ru-RU" sz="2600" dirty="0" err="1">
                <a:latin typeface="+mn-lt"/>
                <a:cs typeface="+mn-cs"/>
              </a:rPr>
              <a:t>web</a:t>
            </a:r>
            <a:r>
              <a:rPr lang="ru-RU" sz="2600" dirty="0">
                <a:latin typeface="+mn-lt"/>
                <a:cs typeface="+mn-cs"/>
              </a:rPr>
              <a:t>-художником вы не стали, соблюдайте золотое правило: </a:t>
            </a:r>
          </a:p>
          <a:p>
            <a:pPr algn="l"/>
            <a:r>
              <a:rPr lang="ru-RU" dirty="0"/>
              <a:t>       </a:t>
            </a:r>
            <a:r>
              <a:rPr lang="ru-RU" sz="2600" b="1" dirty="0" smtClean="0">
                <a:latin typeface="+mn-lt"/>
                <a:cs typeface="+mn-cs"/>
              </a:rPr>
              <a:t>если </a:t>
            </a:r>
            <a:r>
              <a:rPr lang="ru-RU" sz="2600" b="1" dirty="0">
                <a:latin typeface="+mn-lt"/>
                <a:cs typeface="+mn-cs"/>
              </a:rPr>
              <a:t>вам нечего сказать миру, не стоит засорять сеть! </a:t>
            </a:r>
          </a:p>
          <a:p>
            <a:endParaRPr lang="ru-RU" sz="2600" dirty="0" smtClean="0">
              <a:latin typeface="+mn-lt"/>
              <a:cs typeface="+mn-cs"/>
            </a:endParaRPr>
          </a:p>
          <a:p>
            <a:pPr algn="just"/>
            <a:r>
              <a:rPr lang="ru-RU" sz="2600" dirty="0" smtClean="0">
                <a:latin typeface="+mn-lt"/>
                <a:cs typeface="+mn-cs"/>
              </a:rPr>
              <a:t>Если </a:t>
            </a:r>
            <a:r>
              <a:rPr lang="ru-RU" sz="2600" dirty="0">
                <a:latin typeface="+mn-lt"/>
                <a:cs typeface="+mn-cs"/>
              </a:rPr>
              <a:t>вы все-таки решили публиковаться в Интернете, то следует разобраться </a:t>
            </a:r>
            <a:r>
              <a:rPr lang="ru-RU" dirty="0"/>
              <a:t>– </a:t>
            </a:r>
            <a:r>
              <a:rPr lang="ru-RU" sz="2600" i="1" dirty="0" smtClean="0">
                <a:latin typeface="+mn-lt"/>
                <a:cs typeface="+mn-cs"/>
              </a:rPr>
              <a:t>как </a:t>
            </a:r>
            <a:r>
              <a:rPr lang="ru-RU" sz="2600" i="1" dirty="0">
                <a:latin typeface="+mn-lt"/>
                <a:cs typeface="+mn-cs"/>
              </a:rPr>
              <a:t>и какими средствами создаются </a:t>
            </a:r>
            <a:r>
              <a:rPr lang="ru-RU" sz="2600" i="1" dirty="0" err="1">
                <a:latin typeface="+mn-lt"/>
                <a:cs typeface="+mn-cs"/>
              </a:rPr>
              <a:t>web</a:t>
            </a:r>
            <a:r>
              <a:rPr lang="ru-RU" sz="2600" i="1" dirty="0">
                <a:latin typeface="+mn-lt"/>
                <a:cs typeface="+mn-cs"/>
              </a:rPr>
              <a:t>-страницы? </a:t>
            </a:r>
          </a:p>
          <a:p>
            <a:endParaRPr lang="ru-RU" dirty="0"/>
          </a:p>
        </p:txBody>
      </p:sp>
      <p:sp>
        <p:nvSpPr>
          <p:cNvPr id="4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Публикации в интернете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000700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Средства создания </a:t>
            </a: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Web</a:t>
            </a: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-страниц</a:t>
            </a:r>
            <a:endParaRPr lang="en-US" sz="40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HTML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363272" cy="4785395"/>
          </a:xfrm>
        </p:spPr>
        <p:txBody>
          <a:bodyPr/>
          <a:lstStyle/>
          <a:p>
            <a:r>
              <a:rPr lang="ru-RU" sz="2600" b="1" dirty="0"/>
              <a:t>HTML (от англ. </a:t>
            </a:r>
            <a:r>
              <a:rPr lang="ru-RU" sz="2600" b="1" dirty="0" err="1"/>
              <a:t>HyperText</a:t>
            </a:r>
            <a:r>
              <a:rPr lang="ru-RU" sz="2600" b="1" dirty="0"/>
              <a:t> </a:t>
            </a:r>
            <a:r>
              <a:rPr lang="ru-RU" sz="2600" b="1" dirty="0" err="1"/>
              <a:t>Markup</a:t>
            </a:r>
            <a:r>
              <a:rPr lang="ru-RU" sz="2600" b="1" dirty="0"/>
              <a:t> </a:t>
            </a:r>
            <a:r>
              <a:rPr lang="ru-RU" sz="2600" b="1" dirty="0" err="1"/>
              <a:t>Language</a:t>
            </a:r>
            <a:r>
              <a:rPr lang="ru-RU" sz="2600" b="1" dirty="0"/>
              <a:t> — «язык разметки гипертекста»;) — </a:t>
            </a:r>
            <a:r>
              <a:rPr lang="ru-RU" sz="2600" dirty="0"/>
              <a:t>стандартный язык разметки документов во Всемирной паутине. Большинство веб-страниц создаются при помощи языка HTML (или XHTML). Язык HTML интерпретируется браузерами и отображается в виде документа в удобной для человека форме. </a:t>
            </a:r>
            <a:endParaRPr lang="ru-RU" sz="2600" dirty="0" smtClean="0"/>
          </a:p>
          <a:p>
            <a:endParaRPr lang="en-US" sz="800" dirty="0" smtClean="0"/>
          </a:p>
          <a:p>
            <a:r>
              <a:rPr lang="ru-RU" sz="2600" b="1" dirty="0"/>
              <a:t>Тег (более правильное название — дескриптор) </a:t>
            </a:r>
            <a:r>
              <a:rPr lang="ru-RU" sz="2600" dirty="0"/>
              <a:t>— элемент языка разметки гипертекста. </a:t>
            </a:r>
          </a:p>
        </p:txBody>
      </p:sp>
    </p:spTree>
    <p:extLst>
      <p:ext uri="{BB962C8B-B14F-4D97-AF65-F5344CB8AC3E}">
        <p14:creationId xmlns:p14="http://schemas.microsoft.com/office/powerpoint/2010/main" xmlns="" val="35370241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84615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2"/>
                </a:solidFill>
                <a:latin typeface="Calibri" pitchFamily="34" charset="0"/>
                <a:ea typeface="+mn-ea"/>
                <a:cs typeface="Arial" charset="0"/>
              </a:rPr>
              <a:t>Способы создания </a:t>
            </a:r>
            <a:r>
              <a:rPr lang="en-US" sz="4000" b="1" dirty="0">
                <a:solidFill>
                  <a:schemeClr val="tx2"/>
                </a:solidFill>
                <a:latin typeface="Calibri" pitchFamily="34" charset="0"/>
                <a:ea typeface="+mn-ea"/>
                <a:cs typeface="Arial" charset="0"/>
              </a:rPr>
              <a:t>Web-</a:t>
            </a:r>
            <a:r>
              <a:rPr lang="ru-RU" sz="4000" b="1" dirty="0">
                <a:solidFill>
                  <a:schemeClr val="tx2"/>
                </a:solidFill>
                <a:latin typeface="Calibri" pitchFamily="34" charset="0"/>
                <a:ea typeface="+mn-ea"/>
                <a:cs typeface="Arial" charset="0"/>
              </a:rPr>
              <a:t>страниц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039" y="857232"/>
            <a:ext cx="76743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163" lvl="8" indent="-514350">
              <a:buFont typeface="+mj-lt"/>
              <a:buAutoNum type="arabicParenR"/>
            </a:pPr>
            <a:r>
              <a:rPr lang="ru-RU" sz="2600" b="1" dirty="0">
                <a:latin typeface="+mn-lt"/>
                <a:cs typeface="+mn-cs"/>
              </a:rPr>
              <a:t>С помощью текстовых редакторов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1571612"/>
            <a:ext cx="8572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	</a:t>
            </a:r>
            <a:endParaRPr lang="ru-RU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1348062"/>
            <a:ext cx="3240360" cy="237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91210" y="1379566"/>
            <a:ext cx="441323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600" b="1" dirty="0">
                <a:latin typeface="+mn-lt"/>
                <a:cs typeface="+mn-cs"/>
              </a:rPr>
              <a:t>Блокнот</a:t>
            </a:r>
            <a:r>
              <a:rPr lang="ru-RU" sz="2600" b="1" dirty="0"/>
              <a:t> </a:t>
            </a:r>
            <a:r>
              <a:rPr lang="ru-RU" sz="2600" dirty="0"/>
              <a:t>— </a:t>
            </a:r>
            <a:r>
              <a:rPr lang="ru-RU" sz="2600" dirty="0">
                <a:latin typeface="+mn-lt"/>
                <a:cs typeface="+mn-cs"/>
              </a:rPr>
              <a:t>это несложный текстовый редактор, используемый для создания простых документов. Является составной частью </a:t>
            </a:r>
            <a:r>
              <a:rPr lang="ru-RU" sz="2600" dirty="0" err="1">
                <a:latin typeface="+mn-lt"/>
                <a:cs typeface="+mn-cs"/>
              </a:rPr>
              <a:t>Microsoft</a:t>
            </a:r>
            <a:r>
              <a:rPr lang="ru-RU" sz="2600" dirty="0">
                <a:latin typeface="+mn-lt"/>
                <a:cs typeface="+mn-cs"/>
              </a:rPr>
              <a:t> </a:t>
            </a:r>
            <a:r>
              <a:rPr lang="ru-RU" sz="2600" dirty="0" err="1">
                <a:latin typeface="+mn-lt"/>
                <a:cs typeface="+mn-cs"/>
              </a:rPr>
              <a:t>Windows</a:t>
            </a:r>
            <a:r>
              <a:rPr lang="ru-RU" sz="2600" dirty="0">
                <a:latin typeface="+mn-lt"/>
                <a:cs typeface="+mn-cs"/>
              </a:rPr>
              <a:t>.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467545" y="4149080"/>
            <a:ext cx="8216173" cy="1656184"/>
          </a:xfrm>
        </p:spPr>
        <p:txBody>
          <a:bodyPr/>
          <a:lstStyle/>
          <a:p>
            <a:r>
              <a:rPr lang="en-US" sz="2600" b="1" dirty="0" err="1" smtClean="0"/>
              <a:t>TigerPad</a:t>
            </a:r>
            <a:r>
              <a:rPr lang="ru-RU" sz="2600" b="1" dirty="0" smtClean="0"/>
              <a:t> – </a:t>
            </a:r>
            <a:r>
              <a:rPr lang="ru-RU" sz="2600" dirty="0" smtClean="0"/>
              <a:t>предназначен </a:t>
            </a:r>
            <a:r>
              <a:rPr lang="ru-RU" sz="2600" dirty="0"/>
              <a:t>для тех, кто хорошо знает HTML-код, т.к. под рукой подсказок по коду и прочей помощи будет немного. </a:t>
            </a:r>
            <a:r>
              <a:rPr lang="ru-RU" sz="2600" dirty="0" smtClean="0"/>
              <a:t> Редактор </a:t>
            </a:r>
            <a:r>
              <a:rPr lang="ru-RU" sz="2600" dirty="0"/>
              <a:t>может использоваться как редактор кода общего назначения</a:t>
            </a:r>
            <a:r>
              <a:rPr lang="ru-RU" sz="2600" dirty="0" smtClean="0"/>
              <a:t>.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3942334413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620688"/>
            <a:ext cx="5319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+mn-lt"/>
                <a:cs typeface="+mn-cs"/>
              </a:rPr>
              <a:t>2) </a:t>
            </a:r>
            <a:r>
              <a:rPr lang="ru-RU" sz="2800" b="1" dirty="0" smtClean="0">
                <a:latin typeface="+mn-lt"/>
                <a:cs typeface="+mn-cs"/>
              </a:rPr>
              <a:t>НТМ</a:t>
            </a:r>
            <a:r>
              <a:rPr lang="en-US" sz="2800" b="1" dirty="0">
                <a:latin typeface="+mn-lt"/>
                <a:cs typeface="+mn-cs"/>
              </a:rPr>
              <a:t>L-</a:t>
            </a:r>
            <a:r>
              <a:rPr lang="ru-RU" sz="2800" b="1" dirty="0">
                <a:latin typeface="+mn-lt"/>
                <a:cs typeface="+mn-cs"/>
              </a:rPr>
              <a:t>редакторы встроенные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1268760"/>
            <a:ext cx="85011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dirty="0" smtClean="0"/>
              <a:t>	</a:t>
            </a:r>
            <a:r>
              <a:rPr lang="ru-RU" sz="4000" dirty="0" smtClean="0"/>
              <a:t> </a:t>
            </a:r>
            <a:r>
              <a:rPr lang="ru-RU" sz="2800" dirty="0">
                <a:latin typeface="+mn-lt"/>
                <a:cs typeface="+mn-cs"/>
              </a:rPr>
              <a:t>Работа с ними не требует знаний языка НТМL. Такие редакторы входят в состав популярных браузеров: </a:t>
            </a:r>
            <a:r>
              <a:rPr lang="ru-RU" sz="2800" dirty="0" err="1">
                <a:latin typeface="+mn-lt"/>
                <a:cs typeface="+mn-cs"/>
              </a:rPr>
              <a:t>FrontPage</a:t>
            </a:r>
            <a:r>
              <a:rPr lang="ru-RU" sz="2800" dirty="0">
                <a:latin typeface="+mn-lt"/>
                <a:cs typeface="+mn-cs"/>
              </a:rPr>
              <a:t> </a:t>
            </a:r>
            <a:r>
              <a:rPr lang="ru-RU" sz="2800" dirty="0" err="1">
                <a:latin typeface="+mn-lt"/>
                <a:cs typeface="+mn-cs"/>
              </a:rPr>
              <a:t>Express</a:t>
            </a:r>
            <a:r>
              <a:rPr lang="ru-RU" sz="2800" dirty="0">
                <a:latin typeface="+mn-lt"/>
                <a:cs typeface="+mn-cs"/>
              </a:rPr>
              <a:t> входит в  MS </a:t>
            </a:r>
            <a:r>
              <a:rPr lang="ru-RU" sz="2800" dirty="0" err="1">
                <a:latin typeface="+mn-lt"/>
                <a:cs typeface="+mn-cs"/>
              </a:rPr>
              <a:t>Internet</a:t>
            </a:r>
            <a:r>
              <a:rPr lang="ru-RU" sz="2800" dirty="0">
                <a:latin typeface="+mn-lt"/>
                <a:cs typeface="+mn-cs"/>
              </a:rPr>
              <a:t> </a:t>
            </a:r>
            <a:r>
              <a:rPr lang="ru-RU" sz="2800" dirty="0" err="1">
                <a:latin typeface="+mn-lt"/>
                <a:cs typeface="+mn-cs"/>
              </a:rPr>
              <a:t>Explorer</a:t>
            </a:r>
            <a:r>
              <a:rPr lang="ru-RU" sz="2800" dirty="0">
                <a:latin typeface="+mn-lt"/>
                <a:cs typeface="+mn-cs"/>
              </a:rPr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5752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Комбинированные редакторы.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363272" cy="4785395"/>
          </a:xfrm>
        </p:spPr>
        <p:txBody>
          <a:bodyPr/>
          <a:lstStyle/>
          <a:p>
            <a:r>
              <a:rPr lang="en-US" sz="2600" b="1" dirty="0"/>
              <a:t>First Page</a:t>
            </a:r>
            <a:r>
              <a:rPr lang="ru-RU" sz="2600" b="1" dirty="0" smtClean="0"/>
              <a:t> </a:t>
            </a:r>
            <a:r>
              <a:rPr lang="ru-RU" sz="2600" dirty="0"/>
              <a:t>— Программа имеет три режима работы: </a:t>
            </a:r>
            <a:r>
              <a:rPr lang="ru-RU" sz="2600" dirty="0" err="1"/>
              <a:t>Sourse</a:t>
            </a:r>
            <a:r>
              <a:rPr lang="ru-RU" sz="2600" dirty="0"/>
              <a:t> (редактирование), Предварительный просмотр и Дизайн (</a:t>
            </a:r>
            <a:r>
              <a:rPr lang="ru-RU" sz="2600" dirty="0" err="1"/>
              <a:t>Design</a:t>
            </a:r>
            <a:r>
              <a:rPr lang="ru-RU" sz="2600" dirty="0" smtClean="0"/>
              <a:t>).</a:t>
            </a:r>
          </a:p>
          <a:p>
            <a:r>
              <a:rPr lang="ru-RU" sz="2600" b="1" dirty="0" err="1" smtClean="0"/>
              <a:t>Microsoft</a:t>
            </a:r>
            <a:r>
              <a:rPr lang="ru-RU" sz="2600" b="1" dirty="0" smtClean="0"/>
              <a:t> </a:t>
            </a:r>
            <a:r>
              <a:rPr lang="ru-RU" sz="2600" b="1" dirty="0" err="1"/>
              <a:t>FrontPage</a:t>
            </a:r>
            <a:r>
              <a:rPr lang="ru-RU" sz="2600" b="1" dirty="0"/>
              <a:t> </a:t>
            </a:r>
            <a:r>
              <a:rPr lang="ru-RU" sz="2600" dirty="0"/>
              <a:t>просто и логично устроена, и одновременно обладает большими возможностями</a:t>
            </a:r>
            <a:r>
              <a:rPr lang="ru-RU" sz="26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9040477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380178"/>
            <a:ext cx="82162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600" b="1" dirty="0" smtClean="0">
                <a:latin typeface="+mn-lt"/>
                <a:cs typeface="+mn-cs"/>
              </a:rPr>
              <a:t>3) Мощные </a:t>
            </a:r>
            <a:r>
              <a:rPr lang="ru-RU" sz="2600" b="1" dirty="0">
                <a:latin typeface="+mn-lt"/>
                <a:cs typeface="+mn-cs"/>
              </a:rPr>
              <a:t>отдельные системы </a:t>
            </a:r>
            <a:r>
              <a:rPr lang="ru-RU" sz="2600" b="1" dirty="0" smtClean="0">
                <a:latin typeface="+mn-lt"/>
                <a:cs typeface="+mn-cs"/>
              </a:rPr>
              <a:t>разработки </a:t>
            </a:r>
            <a:r>
              <a:rPr lang="ru-RU" sz="2600" b="1" dirty="0" err="1" smtClean="0">
                <a:latin typeface="+mn-lt"/>
                <a:cs typeface="+mn-cs"/>
              </a:rPr>
              <a:t>Web</a:t>
            </a:r>
            <a:r>
              <a:rPr lang="ru-RU" sz="2600" b="1" dirty="0" smtClean="0">
                <a:latin typeface="+mn-lt"/>
                <a:cs typeface="+mn-cs"/>
              </a:rPr>
              <a:t>-сайтов</a:t>
            </a:r>
            <a:endParaRPr lang="ru-RU" sz="2600" b="1" dirty="0">
              <a:latin typeface="+mn-lt"/>
              <a:cs typeface="+mn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64914"/>
            <a:ext cx="3532643" cy="27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http://www.hi-learning.ob.tc/images/frontpageboxmediu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507" y="980728"/>
            <a:ext cx="2736304" cy="339913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4869160"/>
            <a:ext cx="77048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err="1">
                <a:latin typeface="+mn-lt"/>
                <a:cs typeface="+mn-cs"/>
              </a:rPr>
              <a:t>Adobe</a:t>
            </a:r>
            <a:r>
              <a:rPr lang="ru-RU" sz="2600" b="1" dirty="0">
                <a:latin typeface="+mn-lt"/>
                <a:cs typeface="+mn-cs"/>
              </a:rPr>
              <a:t> </a:t>
            </a:r>
            <a:r>
              <a:rPr lang="ru-RU" sz="2600" b="1" dirty="0" err="1">
                <a:latin typeface="+mn-lt"/>
                <a:cs typeface="+mn-cs"/>
              </a:rPr>
              <a:t>Dreamweaver</a:t>
            </a:r>
            <a:r>
              <a:rPr lang="ru-RU" sz="2600" b="1" dirty="0">
                <a:latin typeface="+mn-lt"/>
                <a:cs typeface="+mn-cs"/>
              </a:rPr>
              <a:t> – </a:t>
            </a:r>
            <a:r>
              <a:rPr lang="ru-RU" sz="2600" dirty="0">
                <a:latin typeface="+mn-lt"/>
                <a:cs typeface="+mn-cs"/>
              </a:rPr>
              <a:t>программа большая и сложная. Тем не менее создатели программы не загромоздили интерфейс и все необходимое для создания HTML-страниц находится под рукой. </a:t>
            </a:r>
          </a:p>
        </p:txBody>
      </p:sp>
    </p:spTree>
    <p:extLst>
      <p:ext uri="{BB962C8B-B14F-4D97-AF65-F5344CB8AC3E}">
        <p14:creationId xmlns:p14="http://schemas.microsoft.com/office/powerpoint/2010/main" xmlns="" val="126082516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Визуальные редакторы.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507288" cy="4785395"/>
          </a:xfrm>
        </p:spPr>
        <p:txBody>
          <a:bodyPr/>
          <a:lstStyle/>
          <a:p>
            <a:r>
              <a:rPr lang="en-US" sz="2600" b="1" dirty="0" err="1"/>
              <a:t>WebSite</a:t>
            </a:r>
            <a:r>
              <a:rPr lang="en-US" sz="2600" b="1" dirty="0"/>
              <a:t> </a:t>
            </a:r>
            <a:r>
              <a:rPr lang="en-US" sz="2600" b="1" dirty="0" smtClean="0"/>
              <a:t>X5</a:t>
            </a:r>
            <a:r>
              <a:rPr lang="ru-RU" sz="2600" b="1" dirty="0" smtClean="0"/>
              <a:t> </a:t>
            </a:r>
            <a:r>
              <a:rPr lang="ru-RU" sz="2600" dirty="0"/>
              <a:t>— многофункциональная программа, с большим числом вставляемых объектов и </a:t>
            </a:r>
            <a:r>
              <a:rPr lang="ru-RU" sz="2600" dirty="0" smtClean="0"/>
              <a:t>настроек, применяет </a:t>
            </a:r>
            <a:r>
              <a:rPr lang="ru-RU" sz="2600" dirty="0"/>
              <a:t>пошаговый метод создания сайта. Этот метод в какой-то мере облегчает создание сайта, т.к. пользователю понятна последовательность действий</a:t>
            </a:r>
            <a:r>
              <a:rPr lang="ru-RU" sz="2600" dirty="0" smtClean="0"/>
              <a:t>.</a:t>
            </a:r>
          </a:p>
          <a:p>
            <a:r>
              <a:rPr lang="en-US" sz="2600" b="1" dirty="0"/>
              <a:t>Site Studio </a:t>
            </a:r>
            <a:r>
              <a:rPr lang="ru-RU" sz="2600" dirty="0" smtClean="0"/>
              <a:t>- редактирование </a:t>
            </a:r>
            <a:r>
              <a:rPr lang="ru-RU" sz="2600" dirty="0"/>
              <a:t>шаблонов, имеющихся в программе. Интерфейс простой, редактирование шаблонов не представляет особого труда. Позволяет быстро и качественно создать сайт с неограниченным количеством страниц. </a:t>
            </a:r>
          </a:p>
        </p:txBody>
      </p:sp>
    </p:spTree>
    <p:extLst>
      <p:ext uri="{BB962C8B-B14F-4D97-AF65-F5344CB8AC3E}">
        <p14:creationId xmlns:p14="http://schemas.microsoft.com/office/powerpoint/2010/main" xmlns="" val="155508765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30450"/>
            <a:ext cx="41159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+mn-lt"/>
                <a:cs typeface="+mn-cs"/>
              </a:rPr>
              <a:t>4) Конструктор </a:t>
            </a:r>
            <a:r>
              <a:rPr lang="ru-RU" sz="2600" b="1" dirty="0" smtClean="0">
                <a:latin typeface="+mn-lt"/>
                <a:cs typeface="+mn-cs"/>
              </a:rPr>
              <a:t>сайтов</a:t>
            </a:r>
            <a:endParaRPr lang="ru-RU" sz="2600" b="1" dirty="0">
              <a:latin typeface="+mn-lt"/>
              <a:cs typeface="+mn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017" y="727203"/>
            <a:ext cx="3083551" cy="185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268760"/>
            <a:ext cx="2928958" cy="181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7447" y="1772816"/>
            <a:ext cx="2643206" cy="185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265" y="3417247"/>
            <a:ext cx="3100303" cy="184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8817" y="3933056"/>
            <a:ext cx="296756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912" y="4288077"/>
            <a:ext cx="344253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0373657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On-line</a:t>
            </a: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 редакторы.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976"/>
            <a:ext cx="8507288" cy="4929188"/>
          </a:xfrm>
        </p:spPr>
        <p:txBody>
          <a:bodyPr/>
          <a:lstStyle/>
          <a:p>
            <a:r>
              <a:rPr lang="ru-RU" sz="2400" b="1" dirty="0" err="1"/>
              <a:t>uCoz</a:t>
            </a:r>
            <a:r>
              <a:rPr lang="ru-RU" sz="2400" b="1" dirty="0"/>
              <a:t> — </a:t>
            </a:r>
            <a:r>
              <a:rPr lang="ru-RU" sz="2400" dirty="0"/>
              <a:t>это бесплатная система управления сайтом и хостинг для сайтов, созданных с её использованием. Модули </a:t>
            </a:r>
            <a:r>
              <a:rPr lang="ru-RU" sz="2400" dirty="0" err="1"/>
              <a:t>uCoz</a:t>
            </a:r>
            <a:r>
              <a:rPr lang="ru-RU" sz="2400" dirty="0"/>
              <a:t> могут использоваться как в единой связке для создания полнофункционального сайта, так и по отдельности, например, в качестве блог-платформы, веб-форума и др. </a:t>
            </a:r>
            <a:endParaRPr lang="en-US" sz="2400" dirty="0" smtClean="0"/>
          </a:p>
          <a:p>
            <a:r>
              <a:rPr lang="ru-RU" sz="2400" b="1" dirty="0"/>
              <a:t>Сайты </a:t>
            </a:r>
            <a:r>
              <a:rPr lang="ru-RU" sz="2400" b="1" dirty="0" err="1"/>
              <a:t>Google</a:t>
            </a:r>
            <a:r>
              <a:rPr lang="ru-RU" sz="2400" b="1" dirty="0"/>
              <a:t> </a:t>
            </a:r>
            <a:r>
              <a:rPr lang="ru-RU" sz="2400" dirty="0"/>
              <a:t>— упрощённый бесплатный хостинг на базе структурированной вики. Позволяет при помощи технологии </a:t>
            </a:r>
            <a:r>
              <a:rPr lang="ru-RU" sz="2400" dirty="0" err="1"/>
              <a:t>wiki</a:t>
            </a:r>
            <a:r>
              <a:rPr lang="ru-RU" sz="2400" dirty="0"/>
              <a:t> сделать информацию доступной для людей, которые нуждаются в её быстрой подаче. Пользователи сайта могут работать вместе, добавлять информацию из других приложений </a:t>
            </a:r>
            <a:r>
              <a:rPr lang="ru-RU" sz="2400" dirty="0" err="1"/>
              <a:t>Google</a:t>
            </a:r>
            <a:r>
              <a:rPr lang="ru-RU" sz="2400" dirty="0"/>
              <a:t>. Создатель сайта может приглашать других пользователей для совместной работы над сайтом, контролировать их доступ к материалам.</a:t>
            </a:r>
          </a:p>
        </p:txBody>
      </p:sp>
    </p:spTree>
    <p:extLst>
      <p:ext uri="{BB962C8B-B14F-4D97-AF65-F5344CB8AC3E}">
        <p14:creationId xmlns:p14="http://schemas.microsoft.com/office/powerpoint/2010/main" xmlns="" val="107530049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554583" y="44674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Проектирование </a:t>
            </a: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Web</a:t>
            </a: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-сайта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5" y="908720"/>
            <a:ext cx="580072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993759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>
                <a:solidFill>
                  <a:schemeClr val="tx2"/>
                </a:solidFill>
                <a:latin typeface="Calibri" pitchFamily="34" charset="0"/>
              </a:rPr>
              <a:t>Проектирование </a:t>
            </a:r>
            <a:r>
              <a:rPr lang="en-US" sz="4000" b="1" dirty="0">
                <a:solidFill>
                  <a:schemeClr val="tx2"/>
                </a:solidFill>
                <a:latin typeface="Calibri" pitchFamily="34" charset="0"/>
              </a:rPr>
              <a:t>Web</a:t>
            </a:r>
            <a:r>
              <a:rPr lang="ru-RU" sz="4000" b="1" dirty="0">
                <a:solidFill>
                  <a:schemeClr val="tx2"/>
                </a:solidFill>
                <a:latin typeface="Calibri" pitchFamily="34" charset="0"/>
              </a:rPr>
              <a:t>-сайта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97018" y="1096589"/>
            <a:ext cx="7907430" cy="5474803"/>
            <a:chOff x="669094" y="1516216"/>
            <a:chExt cx="7907430" cy="5474803"/>
          </a:xfrm>
        </p:grpSpPr>
        <p:sp>
          <p:nvSpPr>
            <p:cNvPr id="13" name="Полилиния 12"/>
            <p:cNvSpPr/>
            <p:nvPr/>
          </p:nvSpPr>
          <p:spPr>
            <a:xfrm>
              <a:off x="1564784" y="1516216"/>
              <a:ext cx="6003682" cy="964259"/>
            </a:xfrm>
            <a:custGeom>
              <a:avLst/>
              <a:gdLst>
                <a:gd name="connsiteX0" fmla="*/ 0 w 3997173"/>
                <a:gd name="connsiteY0" fmla="*/ 113753 h 1137525"/>
                <a:gd name="connsiteX1" fmla="*/ 113753 w 3997173"/>
                <a:gd name="connsiteY1" fmla="*/ 0 h 1137525"/>
                <a:gd name="connsiteX2" fmla="*/ 3883421 w 3997173"/>
                <a:gd name="connsiteY2" fmla="*/ 0 h 1137525"/>
                <a:gd name="connsiteX3" fmla="*/ 3997174 w 3997173"/>
                <a:gd name="connsiteY3" fmla="*/ 113753 h 1137525"/>
                <a:gd name="connsiteX4" fmla="*/ 3997173 w 3997173"/>
                <a:gd name="connsiteY4" fmla="*/ 1023773 h 1137525"/>
                <a:gd name="connsiteX5" fmla="*/ 3883420 w 3997173"/>
                <a:gd name="connsiteY5" fmla="*/ 1137526 h 1137525"/>
                <a:gd name="connsiteX6" fmla="*/ 113753 w 3997173"/>
                <a:gd name="connsiteY6" fmla="*/ 1137525 h 1137525"/>
                <a:gd name="connsiteX7" fmla="*/ 0 w 3997173"/>
                <a:gd name="connsiteY7" fmla="*/ 1023772 h 1137525"/>
                <a:gd name="connsiteX8" fmla="*/ 0 w 3997173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7173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3883421" y="0"/>
                  </a:lnTo>
                  <a:cubicBezTo>
                    <a:pt x="3946245" y="0"/>
                    <a:pt x="3997174" y="50929"/>
                    <a:pt x="3997174" y="113753"/>
                  </a:cubicBezTo>
                  <a:cubicBezTo>
                    <a:pt x="3997174" y="417093"/>
                    <a:pt x="3997173" y="720433"/>
                    <a:pt x="3997173" y="1023773"/>
                  </a:cubicBezTo>
                  <a:cubicBezTo>
                    <a:pt x="3997173" y="1086597"/>
                    <a:pt x="3946244" y="1137526"/>
                    <a:pt x="3883420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5237" tIns="155237" rIns="155237" bIns="155237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/>
                <a:t>Виды компьютерной памяти</a:t>
              </a:r>
              <a:endParaRPr lang="en-US" sz="3200" kern="1200" dirty="0" smtClean="0"/>
            </a:p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(</a:t>
              </a:r>
              <a:r>
                <a:rPr lang="en-US" sz="1900" kern="1200" dirty="0" smtClean="0"/>
                <a:t>index.html)</a:t>
              </a:r>
              <a:endParaRPr lang="ru-RU" sz="1900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69094" y="2840515"/>
              <a:ext cx="2673202" cy="864096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8087" tIns="98087" rIns="98087" bIns="9808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Внутренняя память</a:t>
              </a:r>
              <a:endParaRPr lang="en-US" sz="2000" kern="1200" dirty="0" smtClean="0"/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(</a:t>
              </a:r>
              <a:r>
                <a:rPr lang="en-US" sz="2000" kern="1200" dirty="0" smtClean="0"/>
                <a:t>ozu.html)</a:t>
              </a:r>
              <a:endParaRPr lang="ru-RU" sz="20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550918" y="3992644"/>
              <a:ext cx="1791378" cy="864096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9517" tIns="109517" rIns="109517" bIns="109517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оперативная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память</a:t>
              </a:r>
              <a:endParaRPr lang="ru-RU" sz="2000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408172" y="2840516"/>
              <a:ext cx="3078694" cy="864096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8087" tIns="98087" rIns="98087" bIns="9808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Внешняя память</a:t>
              </a:r>
              <a:endParaRPr lang="en-US" sz="2000" kern="1200" dirty="0" smtClean="0"/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(</a:t>
              </a:r>
              <a:r>
                <a:rPr lang="en-US" sz="2000" kern="1200" dirty="0" smtClean="0"/>
                <a:t>pzu.html)</a:t>
              </a:r>
              <a:endParaRPr lang="ru-RU" sz="2000" kern="1200" dirty="0" smtClean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247955" y="6152884"/>
              <a:ext cx="2093433" cy="838135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9517" tIns="109517" rIns="109517" bIns="109517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err="1" smtClean="0"/>
                <a:t>Флеш</a:t>
              </a:r>
              <a:r>
                <a:rPr lang="ru-RU" sz="2000" kern="1200" dirty="0" smtClean="0"/>
                <a:t>-память</a:t>
              </a:r>
              <a:endParaRPr lang="en-US" sz="2000" kern="1200" dirty="0" smtClean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572258" y="5284732"/>
              <a:ext cx="1770038" cy="868152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8087" tIns="98087" rIns="98087" bIns="9808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Постоянная память</a:t>
              </a:r>
              <a:endParaRPr lang="en-US" sz="2000" kern="1200" dirty="0" smtClean="0"/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(</a:t>
              </a:r>
              <a:r>
                <a:rPr lang="en-US" sz="2000" kern="1200" dirty="0" smtClean="0"/>
                <a:t>son.html)</a:t>
              </a:r>
              <a:endParaRPr lang="ru-RU" sz="2000" kern="1200" dirty="0" smtClean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272268" y="3866042"/>
              <a:ext cx="2214598" cy="846681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9517" tIns="109517" rIns="109517" bIns="109517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Жесткие диски</a:t>
              </a:r>
              <a:endParaRPr lang="en-US" sz="2000" kern="1200" dirty="0" smtClean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261924" y="4984131"/>
              <a:ext cx="2314600" cy="862068"/>
            </a:xfrm>
            <a:custGeom>
              <a:avLst/>
              <a:gdLst>
                <a:gd name="connsiteX0" fmla="*/ 0 w 1791378"/>
                <a:gd name="connsiteY0" fmla="*/ 113753 h 1137525"/>
                <a:gd name="connsiteX1" fmla="*/ 113753 w 1791378"/>
                <a:gd name="connsiteY1" fmla="*/ 0 h 1137525"/>
                <a:gd name="connsiteX2" fmla="*/ 1677626 w 1791378"/>
                <a:gd name="connsiteY2" fmla="*/ 0 h 1137525"/>
                <a:gd name="connsiteX3" fmla="*/ 1791379 w 1791378"/>
                <a:gd name="connsiteY3" fmla="*/ 113753 h 1137525"/>
                <a:gd name="connsiteX4" fmla="*/ 1791378 w 1791378"/>
                <a:gd name="connsiteY4" fmla="*/ 1023773 h 1137525"/>
                <a:gd name="connsiteX5" fmla="*/ 1677625 w 1791378"/>
                <a:gd name="connsiteY5" fmla="*/ 1137526 h 1137525"/>
                <a:gd name="connsiteX6" fmla="*/ 113753 w 1791378"/>
                <a:gd name="connsiteY6" fmla="*/ 1137525 h 1137525"/>
                <a:gd name="connsiteX7" fmla="*/ 0 w 1791378"/>
                <a:gd name="connsiteY7" fmla="*/ 1023772 h 1137525"/>
                <a:gd name="connsiteX8" fmla="*/ 0 w 1791378"/>
                <a:gd name="connsiteY8" fmla="*/ 113753 h 113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1378" h="1137525">
                  <a:moveTo>
                    <a:pt x="0" y="113753"/>
                  </a:moveTo>
                  <a:cubicBezTo>
                    <a:pt x="0" y="50929"/>
                    <a:pt x="50929" y="0"/>
                    <a:pt x="113753" y="0"/>
                  </a:cubicBezTo>
                  <a:lnTo>
                    <a:pt x="1677626" y="0"/>
                  </a:lnTo>
                  <a:cubicBezTo>
                    <a:pt x="1740450" y="0"/>
                    <a:pt x="1791379" y="50929"/>
                    <a:pt x="1791379" y="113753"/>
                  </a:cubicBezTo>
                  <a:cubicBezTo>
                    <a:pt x="1791379" y="417093"/>
                    <a:pt x="1791378" y="720433"/>
                    <a:pt x="1791378" y="1023773"/>
                  </a:cubicBezTo>
                  <a:cubicBezTo>
                    <a:pt x="1791378" y="1086597"/>
                    <a:pt x="1740449" y="1137526"/>
                    <a:pt x="1677625" y="1137526"/>
                  </a:cubicBezTo>
                  <a:lnTo>
                    <a:pt x="113753" y="1137525"/>
                  </a:lnTo>
                  <a:cubicBezTo>
                    <a:pt x="50929" y="1137525"/>
                    <a:pt x="0" y="1086596"/>
                    <a:pt x="0" y="1023772"/>
                  </a:cubicBezTo>
                  <a:lnTo>
                    <a:pt x="0" y="1137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137" tIns="117137" rIns="117137" bIns="117137" numCol="1" spcCol="1270" anchor="ctr" anchorCtr="0">
              <a:noAutofit/>
            </a:bodyPr>
            <a:lstStyle/>
            <a:p>
              <a:pPr algn="l"/>
              <a:r>
                <a:rPr lang="en-US" sz="2000" dirty="0"/>
                <a:t>CD- </a:t>
              </a:r>
              <a:r>
                <a:rPr lang="ru-RU" sz="2000" dirty="0"/>
                <a:t>или </a:t>
              </a:r>
              <a:r>
                <a:rPr lang="en-US" sz="2000" dirty="0" smtClean="0"/>
                <a:t>DVD-</a:t>
              </a:r>
              <a:r>
                <a:rPr lang="ru-RU" sz="2000" dirty="0" smtClean="0"/>
                <a:t>диски</a:t>
              </a:r>
              <a:endParaRPr lang="ru-RU" sz="2000" dirty="0"/>
            </a:p>
          </p:txBody>
        </p:sp>
      </p:grpSp>
      <p:cxnSp>
        <p:nvCxnSpPr>
          <p:cNvPr id="1024" name="Прямая соединительная линия 1023"/>
          <p:cNvCxnSpPr/>
          <p:nvPr/>
        </p:nvCxnSpPr>
        <p:spPr>
          <a:xfrm flipH="1">
            <a:off x="2339752" y="2060848"/>
            <a:ext cx="21602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365529" y="2072424"/>
            <a:ext cx="294703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115616" y="3284985"/>
            <a:ext cx="0" cy="214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115616" y="4049775"/>
            <a:ext cx="4845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1147695" y="5426572"/>
            <a:ext cx="4450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808438" y="3280003"/>
            <a:ext cx="0" cy="28723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5808438" y="3869755"/>
            <a:ext cx="4845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5808438" y="5026421"/>
            <a:ext cx="4450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5828214" y="6142457"/>
            <a:ext cx="4450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97877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Проектирование </a:t>
            </a: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Web</a:t>
            </a: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-сайта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8263" y="1196974"/>
            <a:ext cx="6844702" cy="40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089245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2"/>
          <p:cNvSpPr>
            <a:spLocks/>
          </p:cNvSpPr>
          <p:nvPr/>
        </p:nvSpPr>
        <p:spPr bwMode="auto">
          <a:xfrm>
            <a:off x="323850" y="188913"/>
            <a:ext cx="83629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Размещение </a:t>
            </a: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</a:rPr>
              <a:t>Web</a:t>
            </a:r>
            <a:r>
              <a:rPr lang="ru-RU" sz="4000" b="1" dirty="0" smtClean="0">
                <a:solidFill>
                  <a:schemeClr val="tx2"/>
                </a:solidFill>
                <a:latin typeface="Calibri" pitchFamily="34" charset="0"/>
              </a:rPr>
              <a:t>-сайта на сервере</a:t>
            </a:r>
            <a:endParaRPr lang="ru-RU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80728"/>
            <a:ext cx="8579296" cy="56166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После того как сайт разработан, т. е. созданы все файлы, его нужно опубликовать в WWW. Опубликовать WWW-сайт — значит, разместить его на WWW-сервере.</a:t>
            </a:r>
          </a:p>
          <a:p>
            <a:pPr marL="0" indent="0">
              <a:buNone/>
            </a:pPr>
            <a:r>
              <a:rPr lang="ru-RU" sz="2000" i="1" dirty="0"/>
              <a:t>Эта процедура выполняется по согласованию с провайдером Интернет-услуг, от которого пользователь должен получить следующие </a:t>
            </a:r>
            <a:r>
              <a:rPr lang="ru-RU" sz="2000" i="1" dirty="0" smtClean="0"/>
              <a:t>сведения</a:t>
            </a:r>
            <a:r>
              <a:rPr lang="ru-RU" sz="2000" i="1" dirty="0"/>
              <a:t>:</a:t>
            </a:r>
          </a:p>
          <a:p>
            <a:r>
              <a:rPr lang="ru-RU" sz="2000" i="1" dirty="0"/>
              <a:t>URL-адрес сервера, на котором будет размещен сайт;</a:t>
            </a:r>
          </a:p>
          <a:p>
            <a:r>
              <a:rPr lang="ru-RU" sz="2000" i="1" dirty="0"/>
              <a:t>имя пользователя и пароль для доступа к серверу (обычно они те же, что и для подключения к Интернету);</a:t>
            </a:r>
          </a:p>
          <a:p>
            <a:r>
              <a:rPr lang="ru-RU" sz="2000" i="1" dirty="0"/>
              <a:t>имя каталога сервера для размещения вашего сайта.</a:t>
            </a:r>
          </a:p>
          <a:p>
            <a:pPr marL="0" indent="0">
              <a:buNone/>
            </a:pPr>
            <a:r>
              <a:rPr lang="ru-RU" sz="2000" dirty="0" smtClean="0"/>
              <a:t>Провайдер </a:t>
            </a:r>
            <a:r>
              <a:rPr lang="ru-RU" sz="2000" dirty="0"/>
              <a:t>инструктирует пользователей о том, как можно </a:t>
            </a:r>
            <a:r>
              <a:rPr lang="ru-RU" sz="2000" dirty="0" smtClean="0"/>
              <a:t>осуществить </a:t>
            </a:r>
            <a:r>
              <a:rPr lang="ru-RU" sz="2000" dirty="0"/>
              <a:t>публикацию. Для этих целей можно использовать средства браузера, РТР-клиенты, а также специальные программные средства для публикации </a:t>
            </a:r>
            <a:r>
              <a:rPr lang="ru-RU" sz="2000" dirty="0" err="1"/>
              <a:t>Web</a:t>
            </a:r>
            <a:r>
              <a:rPr lang="ru-RU" sz="2000" dirty="0"/>
              <a:t>-страниц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Бесплатный хостинг </a:t>
            </a:r>
            <a:r>
              <a:rPr lang="en-US" dirty="0">
                <a:hlinkClick r:id="rId3"/>
              </a:rPr>
              <a:t>http://www.70mb.ru/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007410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/>
          </p:cNvSpPr>
          <p:nvPr/>
        </p:nvSpPr>
        <p:spPr bwMode="auto">
          <a:xfrm>
            <a:off x="1042988" y="188913"/>
            <a:ext cx="72739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4400" b="1" dirty="0" smtClean="0">
                <a:solidFill>
                  <a:schemeClr val="tx2"/>
                </a:solidFill>
                <a:latin typeface="Calibri" pitchFamily="34" charset="0"/>
              </a:rPr>
              <a:t>Система основных понятий</a:t>
            </a:r>
            <a:endParaRPr lang="ru-RU" sz="44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6962517"/>
              </p:ext>
            </p:extLst>
          </p:nvPr>
        </p:nvGraphicFramePr>
        <p:xfrm>
          <a:off x="539552" y="1397000"/>
          <a:ext cx="8352928" cy="475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519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Web-</a:t>
                      </a:r>
                      <a:r>
                        <a:rPr lang="ru-RU" sz="2400" dirty="0" smtClean="0"/>
                        <a:t>сайт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067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Структура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aseline="0" dirty="0" smtClean="0"/>
                        <a:t>Web-</a:t>
                      </a:r>
                      <a:r>
                        <a:rPr lang="ru-RU" sz="2400" baseline="0" dirty="0" smtClean="0"/>
                        <a:t>сайта: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Множества </a:t>
                      </a:r>
                      <a:r>
                        <a:rPr lang="en-US" sz="2400" baseline="0" dirty="0" smtClean="0"/>
                        <a:t>Web-</a:t>
                      </a:r>
                      <a:r>
                        <a:rPr lang="ru-RU" sz="2400" baseline="0" dirty="0" smtClean="0"/>
                        <a:t>страниц, связанных  гиперссылками,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Главная страница – начало просмотра сайта.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Внутренние</a:t>
                      </a:r>
                      <a:r>
                        <a:rPr lang="ru-RU" sz="2400" baseline="0" dirty="0" smtClean="0"/>
                        <a:t> гиперсвязи -  связи внутри сайта.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Внешние</a:t>
                      </a:r>
                      <a:r>
                        <a:rPr lang="ru-RU" sz="2400" baseline="0" dirty="0" smtClean="0"/>
                        <a:t> гиперсвязи – связи с другими сайтами.</a:t>
                      </a:r>
                      <a:endParaRPr lang="ru-RU" sz="2400" dirty="0"/>
                    </a:p>
                  </a:txBody>
                  <a:tcPr/>
                </a:tc>
              </a:tr>
              <a:tr h="5806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Средства создания </a:t>
                      </a:r>
                      <a:r>
                        <a:rPr lang="en-US" sz="2400" dirty="0" smtClean="0"/>
                        <a:t>Web-</a:t>
                      </a:r>
                      <a:r>
                        <a:rPr lang="ru-RU" sz="2400" dirty="0" smtClean="0"/>
                        <a:t>страниц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Язык </a:t>
                      </a:r>
                      <a:r>
                        <a:rPr lang="en-US" sz="2400" dirty="0" smtClean="0"/>
                        <a:t>HTML</a:t>
                      </a:r>
                      <a:r>
                        <a:rPr lang="ru-RU" sz="2400" dirty="0" smtClean="0"/>
                        <a:t>, текстовые редакторы.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Высокоуровневые средства:</a:t>
                      </a:r>
                    </a:p>
                    <a:p>
                      <a:pPr algn="ctr"/>
                      <a:r>
                        <a:rPr lang="en-US" sz="2400" dirty="0" smtClean="0"/>
                        <a:t>HTML-</a:t>
                      </a:r>
                      <a:r>
                        <a:rPr lang="ru-RU" sz="2400" dirty="0" smtClean="0"/>
                        <a:t>редакторы</a:t>
                      </a:r>
                      <a:endParaRPr lang="ru-RU" sz="2400" dirty="0"/>
                    </a:p>
                  </a:txBody>
                  <a:tcPr/>
                </a:tc>
              </a:tr>
              <a:tr h="8067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Публикация</a:t>
                      </a:r>
                      <a:r>
                        <a:rPr lang="ru-RU" sz="2400" baseline="0" dirty="0" smtClean="0"/>
                        <a:t> сайта: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Размещение сайта на </a:t>
                      </a:r>
                      <a:r>
                        <a:rPr lang="en-US" sz="2400" baseline="0" dirty="0" smtClean="0"/>
                        <a:t>Web-</a:t>
                      </a:r>
                      <a:r>
                        <a:rPr lang="ru-RU" sz="2400" baseline="0" dirty="0" smtClean="0"/>
                        <a:t>сервере провайдера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/>
          </p:cNvSpPr>
          <p:nvPr/>
        </p:nvSpPr>
        <p:spPr bwMode="auto">
          <a:xfrm>
            <a:off x="1042988" y="188913"/>
            <a:ext cx="72739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4400" b="1" dirty="0">
                <a:solidFill>
                  <a:schemeClr val="tx2"/>
                </a:solidFill>
                <a:latin typeface="Calibri" pitchFamily="34" charset="0"/>
              </a:rPr>
              <a:t>Вопросы и задания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68313" y="1628775"/>
            <a:ext cx="842486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Что понимается под публикацией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-сайта?</a:t>
            </a:r>
          </a:p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Какие цели может преследовать автор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-сайта?</a:t>
            </a:r>
          </a:p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Что такое HTML?</a:t>
            </a:r>
          </a:p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С помощью каких программных средств можно создавать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-страницы?</a:t>
            </a:r>
          </a:p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Какова роль гиперссылок на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-страницах?</a:t>
            </a:r>
          </a:p>
          <a:p>
            <a:pPr marL="457200" indent="-457200" algn="l" eaLnBrk="1" hangingPunct="1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Предложите ряд тем для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-сайтов, которые бы, с вашей точки зрения, могли иметь общественный интерес?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  <p:bldP spid="3072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04664"/>
            <a:ext cx="763284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ru-RU" sz="4400" b="1" dirty="0">
                <a:solidFill>
                  <a:schemeClr val="tx2"/>
                </a:solidFill>
                <a:latin typeface="Calibri" pitchFamily="34" charset="0"/>
              </a:rPr>
              <a:t>Домашнее задание: </a:t>
            </a:r>
            <a:endParaRPr lang="en-US" sz="4400" b="1" dirty="0">
              <a:solidFill>
                <a:schemeClr val="tx2"/>
              </a:solidFill>
              <a:latin typeface="Calibri" pitchFamily="34" charset="0"/>
            </a:endParaRP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 smtClean="0">
                <a:solidFill>
                  <a:schemeClr val="dk1"/>
                </a:solidFill>
                <a:latin typeface="+mn-lt"/>
                <a:cs typeface="+mn-cs"/>
              </a:rPr>
              <a:t>п.29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, выбрать темы сайта для практической работы, составить схему, подобрать материал и </a:t>
            </a:r>
            <a:r>
              <a:rPr lang="ru-RU" sz="2400" dirty="0" smtClean="0">
                <a:solidFill>
                  <a:schemeClr val="dk1"/>
                </a:solidFill>
                <a:latin typeface="+mn-lt"/>
                <a:cs typeface="+mn-cs"/>
              </a:rPr>
              <a:t>картинки</a:t>
            </a:r>
            <a:r>
              <a:rPr lang="en-US" sz="2400" dirty="0" smtClean="0">
                <a:solidFill>
                  <a:schemeClr val="dk1"/>
                </a:solidFill>
                <a:latin typeface="+mn-lt"/>
                <a:cs typeface="+mn-cs"/>
              </a:rPr>
              <a:t>/</a:t>
            </a:r>
            <a:endParaRPr lang="ru-RU" sz="2400" dirty="0">
              <a:solidFill>
                <a:schemeClr val="dk1"/>
              </a:solidFill>
              <a:latin typeface="+mn-lt"/>
              <a:cs typeface="+mn-cs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400" dirty="0" smtClean="0">
              <a:solidFill>
                <a:schemeClr val="dk1"/>
              </a:solidFill>
              <a:latin typeface="+mn-lt"/>
              <a:cs typeface="+mn-cs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400" dirty="0" smtClean="0">
                <a:solidFill>
                  <a:schemeClr val="dk1"/>
                </a:solidFill>
                <a:latin typeface="+mn-lt"/>
                <a:cs typeface="+mn-cs"/>
              </a:rPr>
              <a:t>Список 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примерных тем проектных работ для создания </a:t>
            </a:r>
            <a:r>
              <a:rPr lang="ru-RU" sz="2400" dirty="0" err="1">
                <a:solidFill>
                  <a:schemeClr val="dk1"/>
                </a:solidFill>
                <a:latin typeface="+mn-lt"/>
                <a:cs typeface="+mn-cs"/>
              </a:rPr>
              <a:t>Web</a:t>
            </a: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-сайта: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Мир, в котором я живу.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Я выбираю здоровый образ жизни.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Архитектура и художники 19 века.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Моя школа.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Все науки хороши, выбирай на вкус.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Мой любимый город.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Мои увлечения.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Мой класс.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Системы счисления. 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+mn-lt"/>
                <a:cs typeface="+mn-cs"/>
              </a:rPr>
              <a:t>История ЭВМ. </a:t>
            </a:r>
          </a:p>
        </p:txBody>
      </p:sp>
    </p:spTree>
    <p:extLst>
      <p:ext uri="{BB962C8B-B14F-4D97-AF65-F5344CB8AC3E}">
        <p14:creationId xmlns:p14="http://schemas.microsoft.com/office/powerpoint/2010/main" xmlns="" val="111669595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414</TotalTime>
  <Words>989</Words>
  <Application>Microsoft Office PowerPoint</Application>
  <PresentationFormat>Экран (4:3)</PresentationFormat>
  <Paragraphs>114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шаблон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Способы создания Web-страниц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Elvira</cp:lastModifiedBy>
  <cp:revision>37</cp:revision>
  <dcterms:created xsi:type="dcterms:W3CDTF">2013-09-28T08:15:32Z</dcterms:created>
  <dcterms:modified xsi:type="dcterms:W3CDTF">2016-09-16T05:03:13Z</dcterms:modified>
</cp:coreProperties>
</file>